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6" r:id="rId4"/>
    <p:sldId id="258" r:id="rId5"/>
    <p:sldId id="268" r:id="rId6"/>
    <p:sldId id="270" r:id="rId7"/>
    <p:sldId id="265" r:id="rId8"/>
    <p:sldId id="271" r:id="rId9"/>
    <p:sldId id="263" r:id="rId10"/>
    <p:sldId id="272" r:id="rId11"/>
    <p:sldId id="273" r:id="rId12"/>
    <p:sldId id="274" r:id="rId13"/>
    <p:sldId id="275" r:id="rId14"/>
    <p:sldId id="276" r:id="rId15"/>
    <p:sldId id="267"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59" r:id="rId29"/>
    <p:sldId id="260"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6" autoAdjust="0"/>
    <p:restoredTop sz="94660"/>
  </p:normalViewPr>
  <p:slideViewPr>
    <p:cSldViewPr snapToGrid="0">
      <p:cViewPr varScale="1">
        <p:scale>
          <a:sx n="74" d="100"/>
          <a:sy n="74" d="100"/>
        </p:scale>
        <p:origin x="384"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15941" y="1665732"/>
            <a:ext cx="2960116" cy="176276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56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6/18/2025</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6/18/2025</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4"/>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4"/>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4"/>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4"/>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normAutofit fontScale="90000"/>
          </a:bodyPr>
          <a:lstStyle/>
          <a:p>
            <a:r>
              <a:rPr lang="en-US" b="1" dirty="0"/>
              <a:t>Building a Smart home Security System </a:t>
            </a:r>
            <a:br>
              <a:rPr lang="en-US" dirty="0"/>
            </a:br>
            <a:endParaRPr lang="en-US"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dirty="0"/>
              <a:t>CEIS101 Final Course Project</a:t>
            </a:r>
          </a:p>
          <a:p>
            <a:r>
              <a:rPr lang="en-US" b="1" dirty="0"/>
              <a:t>May 2025-June 2025 </a:t>
            </a:r>
          </a:p>
          <a:p>
            <a:r>
              <a:rPr lang="en-US" b="1" dirty="0"/>
              <a:t>Brandon Johnson</a:t>
            </a:r>
          </a:p>
          <a:p>
            <a:r>
              <a:rPr lang="en-US" dirty="0"/>
              <a:t>Prof. </a:t>
            </a:r>
            <a:r>
              <a:rPr lang="en-US" b="1" dirty="0"/>
              <a:t>John Lambrou</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a:t>
            </a:r>
          </a:p>
        </p:txBody>
      </p:sp>
      <p:pic>
        <p:nvPicPr>
          <p:cNvPr id="5" name="Content Placeholder 4" descr="A computer screen shot of a blue circuit board&#10;&#10;AI-generated content may be incorrect.">
            <a:extLst>
              <a:ext uri="{FF2B5EF4-FFF2-40B4-BE49-F238E27FC236}">
                <a16:creationId xmlns:a16="http://schemas.microsoft.com/office/drawing/2014/main" id="{DBC8C392-686D-D03E-EE6D-C059BD5D1A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966" y="1825625"/>
            <a:ext cx="9004067" cy="4351338"/>
          </a:xfrm>
        </p:spPr>
      </p:pic>
    </p:spTree>
    <p:extLst>
      <p:ext uri="{BB962C8B-B14F-4D97-AF65-F5344CB8AC3E}">
        <p14:creationId xmlns:p14="http://schemas.microsoft.com/office/powerpoint/2010/main" val="236174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a:t>
            </a:r>
          </a:p>
        </p:txBody>
      </p:sp>
      <p:pic>
        <p:nvPicPr>
          <p:cNvPr id="9" name="Content Placeholder 8" descr="A computer screen shot of a computer">
            <a:extLst>
              <a:ext uri="{FF2B5EF4-FFF2-40B4-BE49-F238E27FC236}">
                <a16:creationId xmlns:a16="http://schemas.microsoft.com/office/drawing/2014/main" id="{0E2C26BE-58B1-512E-C9DE-2F028E471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698" y="1825625"/>
            <a:ext cx="9664603" cy="4351338"/>
          </a:xfrm>
        </p:spPr>
      </p:pic>
    </p:spTree>
    <p:extLst>
      <p:ext uri="{BB962C8B-B14F-4D97-AF65-F5344CB8AC3E}">
        <p14:creationId xmlns:p14="http://schemas.microsoft.com/office/powerpoint/2010/main" val="201893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406365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5" name="Content Placeholder 4" descr="A computer screen shot of a circuit board">
            <a:extLst>
              <a:ext uri="{FF2B5EF4-FFF2-40B4-BE49-F238E27FC236}">
                <a16:creationId xmlns:a16="http://schemas.microsoft.com/office/drawing/2014/main" id="{C45D3316-756B-6BBF-AE79-FA06D5587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369" y="1825625"/>
            <a:ext cx="9027261" cy="4351338"/>
          </a:xfrm>
        </p:spPr>
      </p:pic>
    </p:spTree>
    <p:extLst>
      <p:ext uri="{BB962C8B-B14F-4D97-AF65-F5344CB8AC3E}">
        <p14:creationId xmlns:p14="http://schemas.microsoft.com/office/powerpoint/2010/main" val="268548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Circuit of door open with Green LED OFF (picture)</a:t>
            </a:r>
          </a:p>
        </p:txBody>
      </p:sp>
      <p:pic>
        <p:nvPicPr>
          <p:cNvPr id="5" name="Content Placeholder 4" descr="A computer screen shot of a circuit board&#10;&#10;AI-generated content may be incorrect.">
            <a:extLst>
              <a:ext uri="{FF2B5EF4-FFF2-40B4-BE49-F238E27FC236}">
                <a16:creationId xmlns:a16="http://schemas.microsoft.com/office/drawing/2014/main" id="{CFEF98DC-0730-788A-A7F5-0993D88F7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482" y="1825625"/>
            <a:ext cx="9087036" cy="4351338"/>
          </a:xfrm>
        </p:spPr>
      </p:pic>
    </p:spTree>
    <p:extLst>
      <p:ext uri="{BB962C8B-B14F-4D97-AF65-F5344CB8AC3E}">
        <p14:creationId xmlns:p14="http://schemas.microsoft.com/office/powerpoint/2010/main" val="384520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Arduino Code (screenshot)</a:t>
            </a:r>
          </a:p>
        </p:txBody>
      </p:sp>
      <p:pic>
        <p:nvPicPr>
          <p:cNvPr id="5" name="Content Placeholder 4" descr="A computer screen shot of a circuit board&#10;&#10;AI-generated content may be incorrect.">
            <a:extLst>
              <a:ext uri="{FF2B5EF4-FFF2-40B4-BE49-F238E27FC236}">
                <a16:creationId xmlns:a16="http://schemas.microsoft.com/office/drawing/2014/main" id="{664348DC-7BC0-3512-C10E-26E46E23E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766" y="1825625"/>
            <a:ext cx="9066468" cy="4351338"/>
          </a:xfrm>
        </p:spPr>
      </p:pic>
    </p:spTree>
    <p:extLst>
      <p:ext uri="{BB962C8B-B14F-4D97-AF65-F5344CB8AC3E}">
        <p14:creationId xmlns:p14="http://schemas.microsoft.com/office/powerpoint/2010/main" val="414353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Serial Monitor (screenshot)</a:t>
            </a:r>
          </a:p>
        </p:txBody>
      </p:sp>
      <p:pic>
        <p:nvPicPr>
          <p:cNvPr id="5" name="Content Placeholder 4" descr="A computer screen shot of a computer">
            <a:extLst>
              <a:ext uri="{FF2B5EF4-FFF2-40B4-BE49-F238E27FC236}">
                <a16:creationId xmlns:a16="http://schemas.microsoft.com/office/drawing/2014/main" id="{1B9B4F9D-4988-E137-C444-77267545C4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403" y="1825625"/>
            <a:ext cx="8945194" cy="4351338"/>
          </a:xfrm>
        </p:spPr>
      </p:pic>
    </p:spTree>
    <p:extLst>
      <p:ext uri="{BB962C8B-B14F-4D97-AF65-F5344CB8AC3E}">
        <p14:creationId xmlns:p14="http://schemas.microsoft.com/office/powerpoint/2010/main" val="399832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429134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green LED on (picture)</a:t>
            </a:r>
          </a:p>
        </p:txBody>
      </p:sp>
      <p:pic>
        <p:nvPicPr>
          <p:cNvPr id="5" name="Content Placeholder 4" descr="A computer screen shot of a circuit board">
            <a:extLst>
              <a:ext uri="{FF2B5EF4-FFF2-40B4-BE49-F238E27FC236}">
                <a16:creationId xmlns:a16="http://schemas.microsoft.com/office/drawing/2014/main" id="{D8C799CF-FF62-BEBF-3ABB-6734F8ECF6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047" y="1825625"/>
            <a:ext cx="9135905" cy="4351338"/>
          </a:xfrm>
        </p:spPr>
      </p:pic>
    </p:spTree>
    <p:extLst>
      <p:ext uri="{BB962C8B-B14F-4D97-AF65-F5344CB8AC3E}">
        <p14:creationId xmlns:p14="http://schemas.microsoft.com/office/powerpoint/2010/main" val="1961123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5" name="Content Placeholder 4">
            <a:extLst>
              <a:ext uri="{FF2B5EF4-FFF2-40B4-BE49-F238E27FC236}">
                <a16:creationId xmlns:a16="http://schemas.microsoft.com/office/drawing/2014/main" id="{321DC531-7DE3-44F2-8E8D-5B31F68B2214}"/>
              </a:ext>
            </a:extLst>
          </p:cNvPr>
          <p:cNvPicPr>
            <a:picLocks noGrp="1" noChangeAspect="1"/>
          </p:cNvPicPr>
          <p:nvPr>
            <p:ph idx="1"/>
          </p:nvPr>
        </p:nvPicPr>
        <p:blipFill>
          <a:blip r:embed="rId2"/>
          <a:stretch>
            <a:fillRect/>
          </a:stretch>
        </p:blipFill>
        <p:spPr>
          <a:xfrm>
            <a:off x="1582369" y="1825625"/>
            <a:ext cx="9027261" cy="4351338"/>
          </a:xfrm>
        </p:spPr>
      </p:pic>
    </p:spTree>
    <p:extLst>
      <p:ext uri="{BB962C8B-B14F-4D97-AF65-F5344CB8AC3E}">
        <p14:creationId xmlns:p14="http://schemas.microsoft.com/office/powerpoint/2010/main" val="40929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a:xfrm>
            <a:off x="838200" y="1825625"/>
            <a:ext cx="10515600" cy="4751820"/>
          </a:xfrm>
        </p:spPr>
        <p:txBody>
          <a:bodyPr>
            <a:normAutofit/>
          </a:bodyPr>
          <a:lstStyle/>
          <a:p>
            <a:pPr marL="0" indent="0">
              <a:buNone/>
            </a:pPr>
            <a:endParaRPr lang="en-US" b="1" dirty="0"/>
          </a:p>
          <a:p>
            <a:pPr marL="0" indent="0">
              <a:buNone/>
            </a:pPr>
            <a:r>
              <a:rPr lang="en-US" dirty="0"/>
              <a:t>The overall project of the class was the Building of the Automated Smart home Security System Through a web based program known as </a:t>
            </a:r>
            <a:r>
              <a:rPr lang="en-US" dirty="0" err="1"/>
              <a:t>TinkerCAD</a:t>
            </a:r>
            <a:r>
              <a:rPr lang="en-US" dirty="0"/>
              <a:t>.</a:t>
            </a:r>
          </a:p>
          <a:p>
            <a:pPr marL="0" indent="0">
              <a:buNone/>
            </a:pPr>
            <a:r>
              <a:rPr lang="en-US" dirty="0"/>
              <a:t>The objectives of each weekly project assignment was to Successfully add the correct components to the Arduino board and breadboard. Add proper grounding wires connecting from Breadboard to Arduino board. Then add the corresponding code to initiate simulations and fix any errors that appear through trial of code.</a:t>
            </a:r>
          </a:p>
          <a:p>
            <a:pPr marL="0" indent="0">
              <a:buNone/>
            </a:pPr>
            <a:r>
              <a:rPr lang="en-US" dirty="0"/>
              <a:t>Tools used throughout the project are Microsoft word, Office, Excel and </a:t>
            </a:r>
            <a:r>
              <a:rPr lang="en-US" dirty="0" err="1"/>
              <a:t>TinkerCAD</a:t>
            </a:r>
            <a:r>
              <a:rPr lang="en-US" dirty="0"/>
              <a:t>.</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(picture)</a:t>
            </a:r>
          </a:p>
        </p:txBody>
      </p:sp>
      <p:pic>
        <p:nvPicPr>
          <p:cNvPr id="5" name="Content Placeholder 4" descr="A computer screen shot of a circuit board">
            <a:extLst>
              <a:ext uri="{FF2B5EF4-FFF2-40B4-BE49-F238E27FC236}">
                <a16:creationId xmlns:a16="http://schemas.microsoft.com/office/drawing/2014/main" id="{0F0F8701-C862-C1DF-8F63-176A937268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900" y="1825625"/>
            <a:ext cx="9086199" cy="4351338"/>
          </a:xfrm>
        </p:spPr>
      </p:pic>
    </p:spTree>
    <p:extLst>
      <p:ext uri="{BB962C8B-B14F-4D97-AF65-F5344CB8AC3E}">
        <p14:creationId xmlns:p14="http://schemas.microsoft.com/office/powerpoint/2010/main" val="340683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a:extLst>
              <a:ext uri="{FF2B5EF4-FFF2-40B4-BE49-F238E27FC236}">
                <a16:creationId xmlns:a16="http://schemas.microsoft.com/office/drawing/2014/main" id="{ED30900C-C162-280E-31C5-410709E1BF0E}"/>
              </a:ext>
            </a:extLst>
          </p:cNvPr>
          <p:cNvPicPr>
            <a:picLocks noGrp="1" noChangeAspect="1"/>
          </p:cNvPicPr>
          <p:nvPr>
            <p:ph idx="1"/>
          </p:nvPr>
        </p:nvPicPr>
        <p:blipFill>
          <a:blip r:embed="rId2"/>
          <a:stretch>
            <a:fillRect/>
          </a:stretch>
        </p:blipFill>
        <p:spPr>
          <a:xfrm>
            <a:off x="1570042" y="1825625"/>
            <a:ext cx="9051915" cy="4351338"/>
          </a:xfrm>
        </p:spPr>
      </p:pic>
    </p:spTree>
    <p:extLst>
      <p:ext uri="{BB962C8B-B14F-4D97-AF65-F5344CB8AC3E}">
        <p14:creationId xmlns:p14="http://schemas.microsoft.com/office/powerpoint/2010/main" val="3932924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Plot of data (graph from Excel)</a:t>
            </a:r>
          </a:p>
        </p:txBody>
      </p:sp>
      <p:pic>
        <p:nvPicPr>
          <p:cNvPr id="5" name="Content Placeholder 4" descr="A screen shot of a graph">
            <a:extLst>
              <a:ext uri="{FF2B5EF4-FFF2-40B4-BE49-F238E27FC236}">
                <a16:creationId xmlns:a16="http://schemas.microsoft.com/office/drawing/2014/main" id="{C6A47C63-C09F-59F0-D0EC-B4ADC7C5A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486" y="1825625"/>
            <a:ext cx="9687027" cy="4351338"/>
          </a:xfrm>
        </p:spPr>
      </p:pic>
    </p:spTree>
    <p:extLst>
      <p:ext uri="{BB962C8B-B14F-4D97-AF65-F5344CB8AC3E}">
        <p14:creationId xmlns:p14="http://schemas.microsoft.com/office/powerpoint/2010/main" val="51251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Automated Light to Smart </a:t>
            </a:r>
            <a:r>
              <a:rPr lang="en-US"/>
              <a:t>Home System </a:t>
            </a:r>
            <a:endParaRPr lang="en-US" dirty="0"/>
          </a:p>
        </p:txBody>
      </p:sp>
    </p:spTree>
    <p:extLst>
      <p:ext uri="{BB962C8B-B14F-4D97-AF65-F5344CB8AC3E}">
        <p14:creationId xmlns:p14="http://schemas.microsoft.com/office/powerpoint/2010/main" val="47884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off (picture)</a:t>
            </a:r>
          </a:p>
        </p:txBody>
      </p:sp>
      <p:pic>
        <p:nvPicPr>
          <p:cNvPr id="5" name="Content Placeholder 4" descr="A computer screen shot of a circuit board">
            <a:extLst>
              <a:ext uri="{FF2B5EF4-FFF2-40B4-BE49-F238E27FC236}">
                <a16:creationId xmlns:a16="http://schemas.microsoft.com/office/drawing/2014/main" id="{ADE32079-C09F-5FE1-B924-515CDD143A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959" y="1825625"/>
            <a:ext cx="9122082" cy="4351338"/>
          </a:xfrm>
        </p:spPr>
      </p:pic>
    </p:spTree>
    <p:extLst>
      <p:ext uri="{BB962C8B-B14F-4D97-AF65-F5344CB8AC3E}">
        <p14:creationId xmlns:p14="http://schemas.microsoft.com/office/powerpoint/2010/main" val="267727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on (picture)</a:t>
            </a:r>
          </a:p>
        </p:txBody>
      </p:sp>
      <p:pic>
        <p:nvPicPr>
          <p:cNvPr id="5" name="Content Placeholder 4" descr="A computer screen shot of a circuit board&#10;&#10;AI-generated content may be incorrect.">
            <a:extLst>
              <a:ext uri="{FF2B5EF4-FFF2-40B4-BE49-F238E27FC236}">
                <a16:creationId xmlns:a16="http://schemas.microsoft.com/office/drawing/2014/main" id="{F584CC7B-DC68-58D9-CDD1-B564E2796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721" y="1825625"/>
            <a:ext cx="9022557" cy="4351338"/>
          </a:xfrm>
        </p:spPr>
      </p:pic>
    </p:spTree>
    <p:extLst>
      <p:ext uri="{BB962C8B-B14F-4D97-AF65-F5344CB8AC3E}">
        <p14:creationId xmlns:p14="http://schemas.microsoft.com/office/powerpoint/2010/main" val="162404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computer screen shot of a circuit board">
            <a:extLst>
              <a:ext uri="{FF2B5EF4-FFF2-40B4-BE49-F238E27FC236}">
                <a16:creationId xmlns:a16="http://schemas.microsoft.com/office/drawing/2014/main" id="{EB8E16CE-388A-1C0D-1070-5A54AD14F9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030" y="1825625"/>
            <a:ext cx="9155940" cy="4351338"/>
          </a:xfrm>
        </p:spPr>
      </p:pic>
    </p:spTree>
    <p:extLst>
      <p:ext uri="{BB962C8B-B14F-4D97-AF65-F5344CB8AC3E}">
        <p14:creationId xmlns:p14="http://schemas.microsoft.com/office/powerpoint/2010/main" val="328994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5" name="Content Placeholder 4" descr="A computer screen shot of a circuit board">
            <a:extLst>
              <a:ext uri="{FF2B5EF4-FFF2-40B4-BE49-F238E27FC236}">
                <a16:creationId xmlns:a16="http://schemas.microsoft.com/office/drawing/2014/main" id="{15BBFA34-E4C9-73B8-4349-4567B91E6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7484" y="1825625"/>
            <a:ext cx="9037032" cy="4351338"/>
          </a:xfrm>
        </p:spPr>
      </p:pic>
    </p:spTree>
    <p:extLst>
      <p:ext uri="{BB962C8B-B14F-4D97-AF65-F5344CB8AC3E}">
        <p14:creationId xmlns:p14="http://schemas.microsoft.com/office/powerpoint/2010/main" val="120739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fontScale="92500" lnSpcReduction="10000"/>
          </a:bodyPr>
          <a:lstStyle/>
          <a:p>
            <a:pPr marL="0" indent="0">
              <a:buNone/>
            </a:pPr>
            <a:endParaRPr lang="en-US" dirty="0"/>
          </a:p>
          <a:p>
            <a:pPr marL="0" indent="0">
              <a:buNone/>
            </a:pPr>
            <a:r>
              <a:rPr lang="en-US" dirty="0"/>
              <a:t>Some challenges I was faced with was ensuring that the components have the right voltage amounts and also making sure the code is precise and error free.</a:t>
            </a:r>
          </a:p>
          <a:p>
            <a:pPr marL="0" indent="0">
              <a:buNone/>
            </a:pPr>
            <a:r>
              <a:rPr lang="en-US" dirty="0"/>
              <a:t>The ways I managed to overcome these challenges was by following project guidance and referring to professor lecture to fix any errors I have come across.</a:t>
            </a:r>
          </a:p>
          <a:p>
            <a:pPr marL="0" indent="0">
              <a:buNone/>
            </a:pPr>
            <a:r>
              <a:rPr lang="en-US" dirty="0"/>
              <a:t>Lessons I can relate to with completion of the project is as follows. I have a broader idea of electrical components and coding.</a:t>
            </a:r>
          </a:p>
          <a:p>
            <a:pPr marL="0" indent="0">
              <a:buNone/>
            </a:pPr>
            <a:r>
              <a:rPr lang="en-US" dirty="0"/>
              <a:t>More confidence in undertaking any electrical engineering work in terms of using small Components related to building with Arduino.</a:t>
            </a:r>
          </a:p>
        </p:txBody>
      </p:sp>
    </p:spTree>
    <p:extLst>
      <p:ext uri="{BB962C8B-B14F-4D97-AF65-F5344CB8AC3E}">
        <p14:creationId xmlns:p14="http://schemas.microsoft.com/office/powerpoint/2010/main" val="68783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lnSpcReduction="10000"/>
          </a:bodyPr>
          <a:lstStyle/>
          <a:p>
            <a:pPr marL="0" indent="0">
              <a:buNone/>
            </a:pPr>
            <a:endParaRPr lang="en-US" b="1" dirty="0">
              <a:solidFill>
                <a:srgbClr val="FF0000"/>
              </a:solidFill>
            </a:endParaRPr>
          </a:p>
          <a:p>
            <a:r>
              <a:rPr lang="en-US" dirty="0"/>
              <a:t>What skills did you develop to benefit your career?</a:t>
            </a:r>
          </a:p>
          <a:p>
            <a:r>
              <a:rPr lang="en-US" dirty="0"/>
              <a:t>The skills I believe I developed a lot with this project is mainly Coding and more understanding with the world of Coding electrical components.</a:t>
            </a:r>
          </a:p>
          <a:p>
            <a:pPr marL="0" indent="0">
              <a:buNone/>
            </a:pPr>
            <a:r>
              <a:rPr lang="en-US" dirty="0">
                <a:solidFill>
                  <a:srgbClr val="202124"/>
                </a:solidFill>
                <a:latin typeface="Google Sans"/>
              </a:rPr>
              <a:t>Competencies I learned from this project involve an insight to electrical engineering. This was my first project involving Codes and wiring components to powered Arduino boards. </a:t>
            </a:r>
          </a:p>
          <a:p>
            <a:pPr marL="0" indent="0">
              <a:buNone/>
            </a:pPr>
            <a:r>
              <a:rPr lang="en-US" dirty="0">
                <a:solidFill>
                  <a:srgbClr val="202124"/>
                </a:solidFill>
                <a:latin typeface="Google Sans"/>
              </a:rPr>
              <a:t>To go even further I even developed some start competence with Microsoft excel with capturing Serial monitor Data insights.</a:t>
            </a:r>
            <a:endParaRPr lang="en-US" dirty="0"/>
          </a:p>
        </p:txBody>
      </p:sp>
    </p:spTree>
    <p:extLst>
      <p:ext uri="{BB962C8B-B14F-4D97-AF65-F5344CB8AC3E}">
        <p14:creationId xmlns:p14="http://schemas.microsoft.com/office/powerpoint/2010/main" val="413229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algn="ctr">
              <a:lnSpc>
                <a:spcPts val="6840"/>
              </a:lnSpc>
              <a:spcBef>
                <a:spcPts val="100"/>
              </a:spcBef>
            </a:pPr>
            <a:r>
              <a:rPr sz="6000" spc="-10" dirty="0"/>
              <a:t>CEIS101</a:t>
            </a:r>
            <a:endParaRPr sz="6000"/>
          </a:p>
          <a:p>
            <a:pPr algn="ctr">
              <a:lnSpc>
                <a:spcPts val="6840"/>
              </a:lnSpc>
            </a:pPr>
            <a:r>
              <a:rPr sz="6000" dirty="0"/>
              <a:t>Module</a:t>
            </a:r>
            <a:r>
              <a:rPr sz="6000" spc="-45" dirty="0"/>
              <a:t> </a:t>
            </a:r>
            <a:r>
              <a:rPr sz="6000" spc="-50" dirty="0"/>
              <a:t>2</a:t>
            </a:r>
            <a:endParaRPr sz="6000"/>
          </a:p>
        </p:txBody>
      </p:sp>
      <p:sp>
        <p:nvSpPr>
          <p:cNvPr id="3" name="object 3"/>
          <p:cNvSpPr txBox="1"/>
          <p:nvPr/>
        </p:nvSpPr>
        <p:spPr>
          <a:xfrm>
            <a:off x="4212844" y="3579114"/>
            <a:ext cx="376618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Circuit</a:t>
            </a:r>
            <a:r>
              <a:rPr sz="2400" spc="-45" dirty="0">
                <a:latin typeface="Calibri"/>
                <a:cs typeface="Calibri"/>
              </a:rPr>
              <a:t> </a:t>
            </a:r>
            <a:r>
              <a:rPr sz="2400" dirty="0">
                <a:latin typeface="Calibri"/>
                <a:cs typeface="Calibri"/>
              </a:rPr>
              <a:t>Simulation</a:t>
            </a:r>
            <a:r>
              <a:rPr sz="2400" spc="-60" dirty="0">
                <a:latin typeface="Calibri"/>
                <a:cs typeface="Calibri"/>
              </a:rPr>
              <a:t> </a:t>
            </a:r>
            <a:r>
              <a:rPr sz="2400" dirty="0">
                <a:latin typeface="Calibri"/>
                <a:cs typeface="Calibri"/>
              </a:rPr>
              <a:t>in</a:t>
            </a:r>
            <a:r>
              <a:rPr sz="2400" spc="-35" dirty="0">
                <a:latin typeface="Calibri"/>
                <a:cs typeface="Calibri"/>
              </a:rPr>
              <a:t> </a:t>
            </a:r>
            <a:r>
              <a:rPr sz="2400" spc="-10" dirty="0">
                <a:latin typeface="Calibri"/>
                <a:cs typeface="Calibri"/>
              </a:rPr>
              <a:t>Tinkercad</a:t>
            </a:r>
            <a:endParaRPr sz="2400">
              <a:latin typeface="Calibri"/>
              <a:cs typeface="Calibri"/>
            </a:endParaRPr>
          </a:p>
        </p:txBody>
      </p:sp>
    </p:spTree>
    <p:extLst>
      <p:ext uri="{BB962C8B-B14F-4D97-AF65-F5344CB8AC3E}">
        <p14:creationId xmlns:p14="http://schemas.microsoft.com/office/powerpoint/2010/main" val="2602822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endParaRPr lang="en-US" b="1" dirty="0">
              <a:solidFill>
                <a:srgbClr val="FF0000"/>
              </a:solidFill>
            </a:endParaRPr>
          </a:p>
          <a:p>
            <a:pPr marL="0" indent="0">
              <a:buNone/>
            </a:pPr>
            <a:r>
              <a:rPr lang="en-US" dirty="0"/>
              <a:t>Therefore with my conclusion of this presentation I feel I have a broader confidence and understanding of how to properly manage and build an automated smart home security system using Arduino Uno.</a:t>
            </a:r>
          </a:p>
          <a:p>
            <a:pPr marL="0" indent="0">
              <a:buNone/>
            </a:pPr>
            <a:endParaRPr lang="en-US" dirty="0"/>
          </a:p>
          <a:p>
            <a:pPr marL="0" indent="0">
              <a:buNone/>
            </a:pPr>
            <a:r>
              <a:rPr lang="en-US" dirty="0"/>
              <a:t>I hope to use what I learned within this project to benefit me during a Future Career Assignment.</a:t>
            </a:r>
          </a:p>
        </p:txBody>
      </p:sp>
    </p:spTree>
    <p:extLst>
      <p:ext uri="{BB962C8B-B14F-4D97-AF65-F5344CB8AC3E}">
        <p14:creationId xmlns:p14="http://schemas.microsoft.com/office/powerpoint/2010/main" val="83519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3970">
              <a:lnSpc>
                <a:spcPct val="100000"/>
              </a:lnSpc>
              <a:spcBef>
                <a:spcPts val="95"/>
              </a:spcBef>
            </a:pPr>
            <a:r>
              <a:rPr dirty="0"/>
              <a:t>Circuit</a:t>
            </a:r>
            <a:r>
              <a:rPr spc="-125" dirty="0"/>
              <a:t> </a:t>
            </a:r>
            <a:r>
              <a:rPr dirty="0"/>
              <a:t>(Arduino</a:t>
            </a:r>
            <a:r>
              <a:rPr spc="-130" dirty="0"/>
              <a:t> </a:t>
            </a:r>
            <a:r>
              <a:rPr dirty="0"/>
              <a:t>Uno</a:t>
            </a:r>
            <a:r>
              <a:rPr spc="-110" dirty="0"/>
              <a:t> </a:t>
            </a:r>
            <a:r>
              <a:rPr spc="-10" dirty="0"/>
              <a:t>screenshot)</a:t>
            </a:r>
          </a:p>
        </p:txBody>
      </p:sp>
      <p:pic>
        <p:nvPicPr>
          <p:cNvPr id="3" name="object 3"/>
          <p:cNvPicPr/>
          <p:nvPr/>
        </p:nvPicPr>
        <p:blipFill>
          <a:blip r:embed="rId2" cstate="print"/>
          <a:stretch>
            <a:fillRect/>
          </a:stretch>
        </p:blipFill>
        <p:spPr>
          <a:xfrm>
            <a:off x="1123935" y="1765284"/>
            <a:ext cx="9099579" cy="4279931"/>
          </a:xfrm>
          <a:prstGeom prst="rect">
            <a:avLst/>
          </a:prstGeom>
        </p:spPr>
      </p:pic>
    </p:spTree>
    <p:extLst>
      <p:ext uri="{BB962C8B-B14F-4D97-AF65-F5344CB8AC3E}">
        <p14:creationId xmlns:p14="http://schemas.microsoft.com/office/powerpoint/2010/main" val="393780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3970">
              <a:lnSpc>
                <a:spcPct val="100000"/>
              </a:lnSpc>
              <a:spcBef>
                <a:spcPts val="95"/>
              </a:spcBef>
            </a:pPr>
            <a:r>
              <a:rPr dirty="0"/>
              <a:t>Code</a:t>
            </a:r>
            <a:r>
              <a:rPr spc="-114" dirty="0"/>
              <a:t> </a:t>
            </a:r>
            <a:r>
              <a:rPr spc="-10" dirty="0"/>
              <a:t>Block+text(screenshot)</a:t>
            </a:r>
          </a:p>
        </p:txBody>
      </p:sp>
      <p:pic>
        <p:nvPicPr>
          <p:cNvPr id="3" name="object 3"/>
          <p:cNvPicPr/>
          <p:nvPr/>
        </p:nvPicPr>
        <p:blipFill>
          <a:blip r:embed="rId2" cstate="print"/>
          <a:stretch>
            <a:fillRect/>
          </a:stretch>
        </p:blipFill>
        <p:spPr>
          <a:xfrm>
            <a:off x="1371576" y="1816101"/>
            <a:ext cx="8712288" cy="4070367"/>
          </a:xfrm>
          <a:prstGeom prst="rect">
            <a:avLst/>
          </a:prstGeom>
        </p:spPr>
      </p:pic>
    </p:spTree>
    <p:extLst>
      <p:ext uri="{BB962C8B-B14F-4D97-AF65-F5344CB8AC3E}">
        <p14:creationId xmlns:p14="http://schemas.microsoft.com/office/powerpoint/2010/main" val="340211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a:t>
            </a:r>
          </a:p>
        </p:txBody>
      </p:sp>
      <p:pic>
        <p:nvPicPr>
          <p:cNvPr id="5" name="Content Placeholder 4" descr="A computer screen shot of a blue circuit board">
            <a:extLst>
              <a:ext uri="{FF2B5EF4-FFF2-40B4-BE49-F238E27FC236}">
                <a16:creationId xmlns:a16="http://schemas.microsoft.com/office/drawing/2014/main" id="{6B01E95B-5D05-62D1-EAB6-46B8BA3EEE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966" y="1825625"/>
            <a:ext cx="9004067" cy="4351338"/>
          </a:xfrm>
        </p:spPr>
      </p:pic>
    </p:spTree>
    <p:extLst>
      <p:ext uri="{BB962C8B-B14F-4D97-AF65-F5344CB8AC3E}">
        <p14:creationId xmlns:p14="http://schemas.microsoft.com/office/powerpoint/2010/main" val="292355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a:t>
            </a:r>
          </a:p>
        </p:txBody>
      </p:sp>
      <p:pic>
        <p:nvPicPr>
          <p:cNvPr id="5" name="Content Placeholder 4" descr="A computer screen shot of a computer&#10;&#10;AI-generated content may be incorrect.">
            <a:extLst>
              <a:ext uri="{FF2B5EF4-FFF2-40B4-BE49-F238E27FC236}">
                <a16:creationId xmlns:a16="http://schemas.microsoft.com/office/drawing/2014/main" id="{19F3C9C6-3CB3-92DA-AC47-75ECCF1D6A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698" y="1541929"/>
            <a:ext cx="9664603" cy="4950946"/>
          </a:xfrm>
        </p:spPr>
      </p:pic>
    </p:spTree>
    <p:extLst>
      <p:ext uri="{BB962C8B-B14F-4D97-AF65-F5344CB8AC3E}">
        <p14:creationId xmlns:p14="http://schemas.microsoft.com/office/powerpoint/2010/main" val="189350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185870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Organization of Project Components </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838200" y="1825625"/>
            <a:ext cx="2312773" cy="4351338"/>
          </a:xfrm>
        </p:spPr>
        <p:txBody>
          <a:bodyPr>
            <a:normAutofit fontScale="70000" lnSpcReduction="20000"/>
          </a:bodyPr>
          <a:lstStyle/>
          <a:p>
            <a:pPr>
              <a:lnSpc>
                <a:spcPct val="150000"/>
              </a:lnSpc>
            </a:pPr>
            <a:r>
              <a:rPr lang="en-US" dirty="0"/>
              <a:t>Arduino Uno</a:t>
            </a:r>
          </a:p>
          <a:p>
            <a:pPr>
              <a:lnSpc>
                <a:spcPct val="150000"/>
              </a:lnSpc>
            </a:pPr>
            <a:r>
              <a:rPr lang="en-US" dirty="0"/>
              <a:t>Breadboard</a:t>
            </a:r>
          </a:p>
          <a:p>
            <a:pPr>
              <a:lnSpc>
                <a:spcPct val="150000"/>
              </a:lnSpc>
            </a:pPr>
            <a:r>
              <a:rPr lang="en-US" dirty="0"/>
              <a:t>Resistor 10k</a:t>
            </a:r>
            <a:r>
              <a:rPr lang="el-GR" dirty="0"/>
              <a:t>Ω</a:t>
            </a:r>
            <a:endParaRPr lang="en-US" dirty="0"/>
          </a:p>
          <a:p>
            <a:pPr>
              <a:lnSpc>
                <a:spcPct val="150000"/>
              </a:lnSpc>
            </a:pPr>
            <a:r>
              <a:rPr lang="en-US" dirty="0"/>
              <a:t>LEDs</a:t>
            </a:r>
          </a:p>
          <a:p>
            <a:pPr>
              <a:lnSpc>
                <a:spcPct val="150000"/>
              </a:lnSpc>
            </a:pPr>
            <a:r>
              <a:rPr lang="en-US" dirty="0"/>
              <a:t>Ultrasonic Sensor </a:t>
            </a:r>
          </a:p>
          <a:p>
            <a:pPr>
              <a:lnSpc>
                <a:spcPct val="150000"/>
              </a:lnSpc>
            </a:pPr>
            <a:r>
              <a:rPr lang="en-US" dirty="0"/>
              <a:t>Active Buzzer</a:t>
            </a:r>
          </a:p>
          <a:p>
            <a:pPr>
              <a:lnSpc>
                <a:spcPct val="150000"/>
              </a:lnSpc>
            </a:pPr>
            <a:r>
              <a:rPr lang="en-US" dirty="0"/>
              <a:t>Photoresistor</a:t>
            </a:r>
          </a:p>
          <a:p>
            <a:pPr>
              <a:lnSpc>
                <a:spcPct val="150000"/>
              </a:lnSpc>
            </a:pPr>
            <a:r>
              <a:rPr lang="en-US"/>
              <a:t>Wires</a:t>
            </a:r>
            <a:endParaRPr lang="en-US" dirty="0"/>
          </a:p>
        </p:txBody>
      </p:sp>
      <p:pic>
        <p:nvPicPr>
          <p:cNvPr id="6" name="Content Placeholder 5" descr="A computer screen shot of a computer">
            <a:extLst>
              <a:ext uri="{FF2B5EF4-FFF2-40B4-BE49-F238E27FC236}">
                <a16:creationId xmlns:a16="http://schemas.microsoft.com/office/drawing/2014/main" id="{C6BFAB44-62EB-3657-80F5-5F99944939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75013" y="1925816"/>
            <a:ext cx="8078787" cy="4150955"/>
          </a:xfrm>
        </p:spPr>
      </p:pic>
    </p:spTree>
    <p:extLst>
      <p:ext uri="{BB962C8B-B14F-4D97-AF65-F5344CB8AC3E}">
        <p14:creationId xmlns:p14="http://schemas.microsoft.com/office/powerpoint/2010/main" val="38687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552</Words>
  <Application>Microsoft Office PowerPoint</Application>
  <PresentationFormat>Widescreen</PresentationFormat>
  <Paragraphs>67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Google Sans</vt:lpstr>
      <vt:lpstr>Office Theme</vt:lpstr>
      <vt:lpstr>Building a Smart home Security System  </vt:lpstr>
      <vt:lpstr>Introduction</vt:lpstr>
      <vt:lpstr>CEIS101 Module 2</vt:lpstr>
      <vt:lpstr>Circuit (Arduino Uno screenshot)</vt:lpstr>
      <vt:lpstr>Code Block+text(screenshot)</vt:lpstr>
      <vt:lpstr>Circuit with red LED on </vt:lpstr>
      <vt:lpstr>Serial Monitor</vt:lpstr>
      <vt:lpstr>CEIS101 Module 3</vt:lpstr>
      <vt:lpstr>Organization of Project Components </vt:lpstr>
      <vt:lpstr>Circuit with red LED on</vt:lpstr>
      <vt:lpstr>Serial Monitor </vt:lpstr>
      <vt:lpstr>CEIS101 Module 4</vt:lpstr>
      <vt:lpstr>Circuit of door closed with Green LED ON (picture)</vt:lpstr>
      <vt:lpstr>Circuit of door open with Green LED OFF (picture)</vt:lpstr>
      <vt:lpstr>Arduino Code (screenshot)</vt:lpstr>
      <vt:lpstr>Serial Monitor (screenshot)</vt:lpstr>
      <vt:lpstr>CEIS101 Module 5</vt:lpstr>
      <vt:lpstr>Circuit with green LED on (picture)</vt:lpstr>
      <vt:lpstr>Circuit with yellow LED on (picture)</vt:lpstr>
      <vt:lpstr>Circuit with red LED on (picture)</vt:lpstr>
      <vt:lpstr>Arduino Code (screenshot)</vt:lpstr>
      <vt:lpstr>Plot of data (graph from Excel)</vt:lpstr>
      <vt:lpstr>CEIS101 Module 6</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Brandon Johnson</cp:lastModifiedBy>
  <cp:revision>14</cp:revision>
  <dcterms:created xsi:type="dcterms:W3CDTF">2022-05-26T18:48:27Z</dcterms:created>
  <dcterms:modified xsi:type="dcterms:W3CDTF">2025-06-20T01:50:33Z</dcterms:modified>
  <cp:category>CEIS</cp:category>
</cp:coreProperties>
</file>